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4"/>
    <p:sldMasterId id="214748367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Inter"/>
      <p:regular r:id="rId18"/>
      <p:bold r:id="rId19"/>
    </p:embeddedFont>
    <p:embeddedFont>
      <p:font typeface="Helvetica Neue"/>
      <p:regular r:id="rId20"/>
      <p:bold r:id="rId21"/>
      <p:italic r:id="rId22"/>
      <p:boldItalic r:id="rId23"/>
    </p:embeddedFont>
    <p:embeddedFont>
      <p:font typeface="Inter Medium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regular.fntdata"/><Relationship Id="rId22" Type="http://schemas.openxmlformats.org/officeDocument/2006/relationships/font" Target="fonts/HelveticaNeue-italic.fntdata"/><Relationship Id="rId21" Type="http://schemas.openxmlformats.org/officeDocument/2006/relationships/font" Target="fonts/HelveticaNeue-bold.fntdata"/><Relationship Id="rId24" Type="http://schemas.openxmlformats.org/officeDocument/2006/relationships/font" Target="fonts/InterMedium-regular.fntdata"/><Relationship Id="rId23" Type="http://schemas.openxmlformats.org/officeDocument/2006/relationships/font" Target="fonts/HelveticaNeue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5" Type="http://schemas.openxmlformats.org/officeDocument/2006/relationships/font" Target="fonts/InterMedium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Inter-bold.fntdata"/><Relationship Id="rId18" Type="http://schemas.openxmlformats.org/officeDocument/2006/relationships/font" Target="fonts/Inter-regular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phic Sans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914400" y="1545450"/>
            <a:ext cx="52578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rmAutofit/>
          </a:bodyPr>
          <a:lstStyle>
            <a:lvl1pPr lv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1pPr>
            <a:lvl2pPr lvl="1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914400" y="4120125"/>
            <a:ext cx="46809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 Medium"/>
              <a:buNone/>
              <a:defRPr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/>
              <a:buNone/>
              <a:defRPr sz="18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/>
              <a:buNone/>
              <a:defRPr sz="18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/>
              <a:buNone/>
              <a:defRPr sz="18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/>
              <a:buNone/>
              <a:defRPr sz="18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/>
              <a:buNone/>
              <a:defRPr sz="18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/>
              <a:buNone/>
              <a:defRPr sz="18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/>
              <a:buNone/>
              <a:defRPr sz="18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/>
              <a:buNone/>
              <a:defRPr sz="18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" name="Google Shape;13;p2"/>
          <p:cNvSpPr/>
          <p:nvPr>
            <p:ph idx="2" type="pic"/>
          </p:nvPr>
        </p:nvSpPr>
        <p:spPr>
          <a:xfrm>
            <a:off x="6173525" y="-13300"/>
            <a:ext cx="2970600" cy="5156700"/>
          </a:xfrm>
          <a:prstGeom prst="rect">
            <a:avLst/>
          </a:prstGeom>
          <a:noFill/>
          <a:ln>
            <a:noFill/>
          </a:ln>
        </p:spPr>
      </p:sp>
      <p:sp>
        <p:nvSpPr>
          <p:cNvPr id="14" name="Google Shape;14;p2"/>
          <p:cNvSpPr txBox="1"/>
          <p:nvPr>
            <p:ph idx="3" type="subTitle"/>
          </p:nvPr>
        </p:nvSpPr>
        <p:spPr>
          <a:xfrm>
            <a:off x="914400" y="3502125"/>
            <a:ext cx="46809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 Medium"/>
              <a:buNone/>
              <a:defRPr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/>
              <a:buNone/>
              <a:defRPr sz="18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/>
              <a:buNone/>
              <a:defRPr sz="18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/>
              <a:buNone/>
              <a:defRPr sz="18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/>
              <a:buNone/>
              <a:defRPr sz="18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/>
              <a:buNone/>
              <a:defRPr sz="18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/>
              <a:buNone/>
              <a:defRPr sz="18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/>
              <a:buNone/>
              <a:defRPr sz="18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ter Medium"/>
              <a:buNone/>
              <a:defRPr sz="18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76">
          <p15:clr>
            <a:srgbClr val="E46962"/>
          </p15:clr>
        </p15:guide>
        <p15:guide id="2" pos="5184">
          <p15:clr>
            <a:srgbClr val="E46962"/>
          </p15:clr>
        </p15:guide>
        <p15:guide id="3" orient="horz" pos="2880">
          <p15:clr>
            <a:srgbClr val="E46962"/>
          </p15:clr>
        </p15:guide>
        <p15:guide id="4" pos="3888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type="title"/>
          </p:nvPr>
        </p:nvSpPr>
        <p:spPr>
          <a:xfrm>
            <a:off x="457200" y="342900"/>
            <a:ext cx="7782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0" wrap="square" tIns="91425">
            <a:normAutofit/>
          </a:bodyPr>
          <a:lstStyle>
            <a:lvl1pPr lv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048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54" name="Google Shape;54;p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048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type="title"/>
          </p:nvPr>
        </p:nvSpPr>
        <p:spPr>
          <a:xfrm>
            <a:off x="457200" y="342900"/>
            <a:ext cx="7782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0" wrap="square" tIns="91425">
            <a:normAutofit/>
          </a:bodyPr>
          <a:lstStyle>
            <a:lvl1pPr lv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>
            <p:ph type="title"/>
          </p:nvPr>
        </p:nvSpPr>
        <p:spPr>
          <a:xfrm>
            <a:off x="457200" y="537750"/>
            <a:ext cx="56034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rmAutofit/>
          </a:bodyPr>
          <a:lstStyle>
            <a:lvl1pPr lv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13"/>
          <p:cNvSpPr txBox="1"/>
          <p:nvPr>
            <p:ph idx="1" type="body"/>
          </p:nvPr>
        </p:nvSpPr>
        <p:spPr>
          <a:xfrm>
            <a:off x="457200" y="1389600"/>
            <a:ext cx="56034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•"/>
              <a:defRPr sz="1200"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Inter"/>
              <a:buChar char="•"/>
              <a:defRPr sz="1200"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Inter"/>
              <a:buChar char="•"/>
              <a:defRPr sz="1200"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Inter"/>
              <a:buChar char="•"/>
              <a:defRPr sz="1200"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Inter"/>
              <a:buChar char="•"/>
              <a:defRPr sz="1200"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Inter"/>
              <a:buChar char="•"/>
              <a:defRPr sz="1200"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Inter"/>
              <a:buChar char="•"/>
              <a:defRPr sz="1200"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Font typeface="Inter"/>
              <a:buChar char="•"/>
              <a:defRPr sz="1200"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200"/>
              <a:buFont typeface="Inter"/>
              <a:buChar char="•"/>
              <a:defRPr sz="12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1">
  <p:cSld name="ONE_COLUMN_TEXT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457200" y="2193900"/>
            <a:ext cx="56034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rmAutofit/>
          </a:bodyPr>
          <a:lstStyle>
            <a:lvl1pPr lv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5" name="Google Shape;6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0" wrap="square" tIns="91425">
            <a:normAutofit/>
          </a:bodyPr>
          <a:lstStyle>
            <a:lvl1pPr lvl="0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0" name="Google Shape;70;p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  <p:sp>
        <p:nvSpPr>
          <p:cNvPr id="74" name="Google Shape;7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0" wrap="square" tIns="91425">
            <a:normAutofit/>
          </a:bodyPr>
          <a:lstStyle>
            <a:lvl1pPr lvl="0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ctr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2">
  <p:cSld name="CUSTOM_3_2_1_1_1_1_1">
    <p:bg>
      <p:bgPr>
        <a:solidFill>
          <a:schemeClr val="l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 txBox="1"/>
          <p:nvPr>
            <p:ph idx="1" type="body"/>
          </p:nvPr>
        </p:nvSpPr>
        <p:spPr>
          <a:xfrm>
            <a:off x="4572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3" name="Google Shape;83;p19"/>
          <p:cNvSpPr txBox="1"/>
          <p:nvPr>
            <p:ph idx="2" type="subTitle"/>
          </p:nvPr>
        </p:nvSpPr>
        <p:spPr>
          <a:xfrm>
            <a:off x="457200" y="1477250"/>
            <a:ext cx="2606100" cy="5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lv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9"/>
          <p:cNvSpPr txBox="1"/>
          <p:nvPr>
            <p:ph idx="3" type="body"/>
          </p:nvPr>
        </p:nvSpPr>
        <p:spPr>
          <a:xfrm>
            <a:off x="326895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19"/>
          <p:cNvSpPr txBox="1"/>
          <p:nvPr>
            <p:ph idx="4" type="subTitle"/>
          </p:nvPr>
        </p:nvSpPr>
        <p:spPr>
          <a:xfrm>
            <a:off x="3268950" y="1477250"/>
            <a:ext cx="2606100" cy="5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lv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9"/>
          <p:cNvSpPr txBox="1"/>
          <p:nvPr>
            <p:ph idx="5" type="body"/>
          </p:nvPr>
        </p:nvSpPr>
        <p:spPr>
          <a:xfrm>
            <a:off x="60807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7" name="Google Shape;87;p19"/>
          <p:cNvSpPr txBox="1"/>
          <p:nvPr>
            <p:ph idx="6" type="subTitle"/>
          </p:nvPr>
        </p:nvSpPr>
        <p:spPr>
          <a:xfrm>
            <a:off x="6080700" y="1477250"/>
            <a:ext cx="2606100" cy="5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lv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9"/>
          <p:cNvSpPr txBox="1"/>
          <p:nvPr>
            <p:ph type="title"/>
          </p:nvPr>
        </p:nvSpPr>
        <p:spPr>
          <a:xfrm>
            <a:off x="457200" y="537750"/>
            <a:ext cx="56034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rmAutofit/>
          </a:bodyPr>
          <a:lstStyle>
            <a:lvl1pPr lv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5" name="Google Shape;95;p2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6" name="Google Shape;9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TITLE_AND_BODY_1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idx="1" type="body"/>
          </p:nvPr>
        </p:nvSpPr>
        <p:spPr>
          <a:xfrm>
            <a:off x="910425" y="342900"/>
            <a:ext cx="7921800" cy="42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81000" lvl="0" marL="45720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b="1" sz="2400"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b="1" sz="2400">
                <a:solidFill>
                  <a:schemeClr val="lt1"/>
                </a:solidFill>
              </a:defRPr>
            </a:lvl2pPr>
            <a:lvl3pPr indent="-381000" lvl="2" marL="137160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b="1" sz="2400">
                <a:solidFill>
                  <a:schemeClr val="lt1"/>
                </a:solidFill>
              </a:defRPr>
            </a:lvl3pPr>
            <a:lvl4pPr indent="-381000" lvl="3" marL="182880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b="1" sz="2400">
                <a:solidFill>
                  <a:schemeClr val="lt1"/>
                </a:solidFill>
              </a:defRPr>
            </a:lvl4pPr>
            <a:lvl5pPr indent="-381000" lvl="4" marL="228600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b="1" sz="2400">
                <a:solidFill>
                  <a:schemeClr val="lt1"/>
                </a:solidFill>
              </a:defRPr>
            </a:lvl5pPr>
            <a:lvl6pPr indent="-381000" lvl="5" marL="274320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b="1" sz="2400">
                <a:solidFill>
                  <a:schemeClr val="lt1"/>
                </a:solidFill>
              </a:defRPr>
            </a:lvl6pPr>
            <a:lvl7pPr indent="-381000" lvl="6" marL="320040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b="1" sz="2400">
                <a:solidFill>
                  <a:schemeClr val="lt1"/>
                </a:solidFill>
              </a:defRPr>
            </a:lvl7pPr>
            <a:lvl8pPr indent="-381000" lvl="7" marL="365760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b="1" sz="2400">
                <a:solidFill>
                  <a:schemeClr val="lt1"/>
                </a:solidFill>
              </a:defRPr>
            </a:lvl8pPr>
            <a:lvl9pPr indent="-381000" lvl="8" marL="4114800" algn="l">
              <a:lnSpc>
                <a:spcPct val="200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400"/>
              <a:buChar char="•"/>
              <a:defRPr b="1"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9" name="Google Shape;9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3" name="Google Shape;10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6" name="Google Shape;106;p2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2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8" name="Google Shape;10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1" name="Google Shape;111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4" name="Google Shape;114;p2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5" name="Google Shape;115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8" name="Google Shape;118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2" name="Google Shape;122;p2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3" name="Google Shape;123;p2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" name="Google Shape;124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7" name="Google Shape;127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0" name="Google Shape;130;p3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" name="Google Shape;131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2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457200" y="356200"/>
            <a:ext cx="5259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0" wrap="square" tIns="91425">
            <a:normAutofit/>
          </a:bodyPr>
          <a:lstStyle>
            <a:lvl1pPr lv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457200" y="928900"/>
            <a:ext cx="5259000" cy="365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" name="Google Shape;22;p4"/>
          <p:cNvSpPr/>
          <p:nvPr>
            <p:ph idx="2" type="pic"/>
          </p:nvPr>
        </p:nvSpPr>
        <p:spPr>
          <a:xfrm>
            <a:off x="6173525" y="-13300"/>
            <a:ext cx="2970600" cy="5156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3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idx="1" type="body"/>
          </p:nvPr>
        </p:nvSpPr>
        <p:spPr>
          <a:xfrm>
            <a:off x="457200" y="1293450"/>
            <a:ext cx="8229600" cy="32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1pPr>
            <a:lvl2pPr indent="-3302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2pPr>
            <a:lvl3pPr indent="-3302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3pPr>
            <a:lvl4pPr indent="-3302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5pPr>
            <a:lvl6pPr indent="-3302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6pPr>
            <a:lvl7pPr indent="-3302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7pPr>
            <a:lvl8pPr indent="-3302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8pPr>
            <a:lvl9pPr indent="-330200" lvl="8" marL="411480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•"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type="title"/>
          </p:nvPr>
        </p:nvSpPr>
        <p:spPr>
          <a:xfrm>
            <a:off x="457200" y="537750"/>
            <a:ext cx="56034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rmAutofit/>
          </a:bodyPr>
          <a:lstStyle>
            <a:lvl1pPr lv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917050" y="450150"/>
            <a:ext cx="5249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1pPr>
            <a:lvl2pPr lvl="1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2pPr>
            <a:lvl3pPr lvl="2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3pPr>
            <a:lvl4pPr lvl="3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4pPr>
            <a:lvl5pPr lvl="4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5pPr>
            <a:lvl6pPr lvl="5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6pPr>
            <a:lvl7pPr lvl="6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7pPr>
            <a:lvl8pPr lvl="7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8pPr>
            <a:lvl9pPr lvl="8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" name="Google Shape;29;p6"/>
          <p:cNvSpPr txBox="1"/>
          <p:nvPr>
            <p:ph idx="1" type="subTitle"/>
          </p:nvPr>
        </p:nvSpPr>
        <p:spPr>
          <a:xfrm>
            <a:off x="917050" y="3196425"/>
            <a:ext cx="47142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/>
              <a:buNone/>
              <a:defRPr sz="16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/>
              <a:buNone/>
              <a:defRPr sz="16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/>
              <a:buNone/>
              <a:defRPr sz="16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/>
              <a:buNone/>
              <a:defRPr sz="16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/>
              <a:buNone/>
              <a:defRPr sz="16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/>
              <a:buNone/>
              <a:defRPr sz="16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/>
              <a:buNone/>
              <a:defRPr sz="16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/>
              <a:buNone/>
              <a:defRPr sz="16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/>
              <a:buNone/>
              <a:defRPr sz="16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rmAutofit/>
          </a:bodyPr>
          <a:lstStyle>
            <a:lvl1pPr lvl="0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57200" y="342900"/>
            <a:ext cx="7782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0" wrap="square" tIns="91425">
            <a:normAutofit/>
          </a:bodyPr>
          <a:lstStyle>
            <a:lvl1pPr lv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8"/>
          <p:cNvSpPr txBox="1"/>
          <p:nvPr>
            <p:ph idx="1" type="body"/>
          </p:nvPr>
        </p:nvSpPr>
        <p:spPr>
          <a:xfrm>
            <a:off x="457200" y="915600"/>
            <a:ext cx="5709600" cy="36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2">
  <p:cSld name="TITLE_AND_BODY_2_2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idx="1" type="body"/>
          </p:nvPr>
        </p:nvSpPr>
        <p:spPr>
          <a:xfrm>
            <a:off x="457200" y="1293450"/>
            <a:ext cx="5259000" cy="328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39" name="Google Shape;3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" name="Google Shape;40;p9"/>
          <p:cNvSpPr/>
          <p:nvPr>
            <p:ph idx="2" type="pic"/>
          </p:nvPr>
        </p:nvSpPr>
        <p:spPr>
          <a:xfrm>
            <a:off x="6173525" y="-13300"/>
            <a:ext cx="2970600" cy="5156700"/>
          </a:xfrm>
          <a:prstGeom prst="rect">
            <a:avLst/>
          </a:prstGeom>
          <a:noFill/>
          <a:ln>
            <a:noFill/>
          </a:ln>
        </p:spPr>
      </p:sp>
      <p:sp>
        <p:nvSpPr>
          <p:cNvPr id="41" name="Google Shape;41;p9"/>
          <p:cNvSpPr txBox="1"/>
          <p:nvPr>
            <p:ph type="title"/>
          </p:nvPr>
        </p:nvSpPr>
        <p:spPr>
          <a:xfrm>
            <a:off x="457200" y="537750"/>
            <a:ext cx="56034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rmAutofit/>
          </a:bodyPr>
          <a:lstStyle>
            <a:lvl1pPr lv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1">
  <p:cSld name="TITLE_AND_BODY_2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457200" y="1827475"/>
            <a:ext cx="2280600" cy="27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" name="Google Shape;45;p10"/>
          <p:cNvSpPr txBox="1"/>
          <p:nvPr>
            <p:ph type="title"/>
          </p:nvPr>
        </p:nvSpPr>
        <p:spPr>
          <a:xfrm>
            <a:off x="457200" y="537750"/>
            <a:ext cx="56034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rmAutofit/>
          </a:bodyPr>
          <a:lstStyle>
            <a:lvl1pPr lv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10"/>
          <p:cNvSpPr txBox="1"/>
          <p:nvPr>
            <p:ph idx="2" type="body"/>
          </p:nvPr>
        </p:nvSpPr>
        <p:spPr>
          <a:xfrm>
            <a:off x="3195100" y="1827475"/>
            <a:ext cx="2280600" cy="27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47" name="Google Shape;47;p10"/>
          <p:cNvSpPr txBox="1"/>
          <p:nvPr>
            <p:ph idx="3" type="body"/>
          </p:nvPr>
        </p:nvSpPr>
        <p:spPr>
          <a:xfrm>
            <a:off x="5933000" y="1827475"/>
            <a:ext cx="2280600" cy="27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48" name="Google Shape;48;p10"/>
          <p:cNvSpPr txBox="1"/>
          <p:nvPr>
            <p:ph idx="4" type="subTitle"/>
          </p:nvPr>
        </p:nvSpPr>
        <p:spPr>
          <a:xfrm>
            <a:off x="458525" y="1375575"/>
            <a:ext cx="22806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2pPr>
            <a:lvl3pPr lvl="2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3pPr>
            <a:lvl4pPr lvl="3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4pPr>
            <a:lvl5pPr lvl="4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5pPr>
            <a:lvl6pPr lvl="5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6pPr>
            <a:lvl7pPr lvl="6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7pPr>
            <a:lvl8pPr lvl="7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8pPr>
            <a:lvl9pPr lvl="8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9" name="Google Shape;49;p10"/>
          <p:cNvSpPr txBox="1"/>
          <p:nvPr>
            <p:ph idx="5" type="subTitle"/>
          </p:nvPr>
        </p:nvSpPr>
        <p:spPr>
          <a:xfrm>
            <a:off x="3195100" y="1375575"/>
            <a:ext cx="22806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2pPr>
            <a:lvl3pPr lvl="2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3pPr>
            <a:lvl4pPr lvl="3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4pPr>
            <a:lvl5pPr lvl="4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5pPr>
            <a:lvl6pPr lvl="5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6pPr>
            <a:lvl7pPr lvl="6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7pPr>
            <a:lvl8pPr lvl="7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8pPr>
            <a:lvl9pPr lvl="8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0" name="Google Shape;50;p10"/>
          <p:cNvSpPr txBox="1"/>
          <p:nvPr>
            <p:ph idx="6" type="subTitle"/>
          </p:nvPr>
        </p:nvSpPr>
        <p:spPr>
          <a:xfrm>
            <a:off x="5931675" y="1375575"/>
            <a:ext cx="22806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2pPr>
            <a:lvl3pPr lvl="2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3pPr>
            <a:lvl4pPr lvl="3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4pPr>
            <a:lvl5pPr lvl="4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5pPr>
            <a:lvl6pPr lvl="5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6pPr>
            <a:lvl7pPr lvl="6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7pPr>
            <a:lvl8pPr lvl="7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8pPr>
            <a:lvl9pPr lvl="8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400"/>
              <a:buFont typeface="Inter"/>
              <a:buNone/>
              <a:defRPr b="1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3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342900"/>
            <a:ext cx="7782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0" wrap="square" tIns="91425">
            <a:normAutofit/>
          </a:bodyPr>
          <a:lstStyle>
            <a:lvl1pPr lvl="0" marR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marR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marR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marR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marR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marR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marR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marR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i="0" sz="2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915600"/>
            <a:ext cx="5709600" cy="36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Char char="•"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Char char="•"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Char char="•"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Char char="•"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Char char="•"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Char char="•"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Char char="•"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Medium"/>
              <a:buChar char="•"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400"/>
              <a:buFont typeface="Inter Medium"/>
              <a:buChar char="•"/>
              <a:defRPr b="0" i="0" sz="1400" u="none" cap="none" strike="noStrike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">
          <p15:clr>
            <a:srgbClr val="E46962"/>
          </p15:clr>
        </p15:guide>
        <p15:guide id="2" orient="horz" pos="577">
          <p15:clr>
            <a:srgbClr val="E46962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Google Shape;9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Google Shape;9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resentation_title" id="138" name="Google Shape;138;p32"/>
          <p:cNvSpPr txBox="1"/>
          <p:nvPr>
            <p:ph type="ctrTitle"/>
          </p:nvPr>
        </p:nvSpPr>
        <p:spPr>
          <a:xfrm>
            <a:off x="348525" y="816450"/>
            <a:ext cx="6140400" cy="35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IDE: Visual Studio Code</a:t>
            </a:r>
            <a:endParaRPr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date" id="139" name="Google Shape;139;p32"/>
          <p:cNvSpPr txBox="1"/>
          <p:nvPr>
            <p:ph idx="1" type="subTitle"/>
          </p:nvPr>
        </p:nvSpPr>
        <p:spPr>
          <a:xfrm>
            <a:off x="6877125" y="422175"/>
            <a:ext cx="1918200" cy="3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June 6, 2024</a:t>
            </a:r>
            <a:endParaRPr b="1" sz="10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40" name="Google Shape;140;p32"/>
          <p:cNvCxnSpPr/>
          <p:nvPr/>
        </p:nvCxnSpPr>
        <p:spPr>
          <a:xfrm>
            <a:off x="348525" y="342900"/>
            <a:ext cx="8446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1" name="Google Shape;141;p32"/>
          <p:cNvCxnSpPr/>
          <p:nvPr/>
        </p:nvCxnSpPr>
        <p:spPr>
          <a:xfrm>
            <a:off x="348525" y="4800600"/>
            <a:ext cx="8446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itle" id="252" name="Google Shape;252;p41"/>
          <p:cNvSpPr txBox="1"/>
          <p:nvPr>
            <p:ph type="title"/>
          </p:nvPr>
        </p:nvSpPr>
        <p:spPr>
          <a:xfrm>
            <a:off x="348525" y="356200"/>
            <a:ext cx="5367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CI/CD with GitHub Actions</a:t>
            </a:r>
            <a:endParaRPr sz="16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53" name="Google Shape;253;p41"/>
          <p:cNvCxnSpPr/>
          <p:nvPr/>
        </p:nvCxnSpPr>
        <p:spPr>
          <a:xfrm>
            <a:off x="348525" y="342900"/>
            <a:ext cx="8446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4" name="Google Shape;254;p41"/>
          <p:cNvCxnSpPr/>
          <p:nvPr/>
        </p:nvCxnSpPr>
        <p:spPr>
          <a:xfrm>
            <a:off x="348525" y="4800600"/>
            <a:ext cx="8446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descr="header_0" id="255" name="Google Shape;255;p41"/>
          <p:cNvSpPr txBox="1"/>
          <p:nvPr>
            <p:ph idx="4294967295" type="subTitle"/>
          </p:nvPr>
        </p:nvSpPr>
        <p:spPr>
          <a:xfrm>
            <a:off x="348525" y="991900"/>
            <a:ext cx="5367600" cy="4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400"/>
              <a:buFont typeface="Inter Medium"/>
              <a:buNone/>
            </a:pPr>
            <a:r>
              <a:rPr b="0" i="0" lang="en" sz="1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Features of GitHub Actions</a:t>
            </a:r>
            <a:endParaRPr b="0" i="0" sz="10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detail_0" id="256" name="Google Shape;256;p41"/>
          <p:cNvSpPr txBox="1"/>
          <p:nvPr>
            <p:ph idx="1" type="body"/>
          </p:nvPr>
        </p:nvSpPr>
        <p:spPr>
          <a:xfrm>
            <a:off x="659025" y="1428350"/>
            <a:ext cx="5741100" cy="13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-193675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Helvetica Neue"/>
              <a:buChar char="●"/>
            </a:pPr>
            <a:r>
              <a:rPr lang="en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Workflow automation with YAML files for defining CI/CD processes.</a:t>
            </a:r>
            <a:endParaRPr sz="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93675" lvl="0" marL="3429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Helvetica Neue"/>
              <a:buChar char="●"/>
            </a:pPr>
            <a:r>
              <a:rPr lang="en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Access to pre-built actions in the Actions Marketplace for integration.</a:t>
            </a:r>
            <a:endParaRPr sz="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93675" lvl="0" marL="3429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Helvetica Neue"/>
              <a:buChar char="●"/>
            </a:pPr>
            <a:r>
              <a:rPr lang="en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 triggers initiate workflows based on repository events.</a:t>
            </a:r>
            <a:endParaRPr sz="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93675" lvl="0" marL="3429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Helvetica Neue"/>
              <a:buChar char="●"/>
            </a:pPr>
            <a:r>
              <a:rPr lang="en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Matrix builds for testing across multiple environments.</a:t>
            </a:r>
            <a:endParaRPr sz="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93675" lvl="0" marL="34290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800"/>
              <a:buFont typeface="Helvetica Neue"/>
              <a:buChar char="●"/>
            </a:pPr>
            <a:r>
              <a:rPr lang="en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Securely manage secrets and environment variables.</a:t>
            </a:r>
            <a:endParaRPr sz="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header_1" id="257" name="Google Shape;257;p41"/>
          <p:cNvSpPr txBox="1"/>
          <p:nvPr>
            <p:ph idx="4294967295" type="subTitle"/>
          </p:nvPr>
        </p:nvSpPr>
        <p:spPr>
          <a:xfrm>
            <a:off x="348525" y="2781950"/>
            <a:ext cx="5367600" cy="4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400"/>
              <a:buFont typeface="Inter Medium"/>
              <a:buNone/>
            </a:pPr>
            <a:r>
              <a:rPr b="0" i="0" lang="en" sz="1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Workflow Integration</a:t>
            </a:r>
            <a:endParaRPr b="0" i="0" sz="10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detail_1" id="258" name="Google Shape;258;p41"/>
          <p:cNvSpPr txBox="1"/>
          <p:nvPr>
            <p:ph idx="1" type="body"/>
          </p:nvPr>
        </p:nvSpPr>
        <p:spPr>
          <a:xfrm>
            <a:off x="659025" y="3218400"/>
            <a:ext cx="5741100" cy="13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-193675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Helvetica Neue"/>
              <a:buChar char="●"/>
            </a:pPr>
            <a:r>
              <a:rPr lang="en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Define workflows in .github/workflows directory.</a:t>
            </a:r>
            <a:endParaRPr sz="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93675" lvl="0" marL="3429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Helvetica Neue"/>
              <a:buChar char="●"/>
            </a:pPr>
            <a:r>
              <a:rPr lang="en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Automatically trigger workflows based on repository events.</a:t>
            </a:r>
            <a:endParaRPr sz="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93675" lvl="0" marL="3429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Helvetica Neue"/>
              <a:buChar char="●"/>
            </a:pPr>
            <a:r>
              <a:rPr lang="en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frontend (JavaScript) and backend (Python) tests in workflows.</a:t>
            </a:r>
            <a:endParaRPr sz="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93675" lvl="0" marL="3429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Helvetica Neue"/>
              <a:buChar char="●"/>
            </a:pPr>
            <a:r>
              <a:rPr lang="en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Deploy applications to cloud services or servers post-build and test.</a:t>
            </a:r>
            <a:endParaRPr sz="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193675" lvl="0" marL="34290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800"/>
              <a:buFont typeface="Helvetica Neue"/>
              <a:buChar char="●"/>
            </a:pPr>
            <a:r>
              <a:rPr lang="en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Easily integrate with other GitHub services and third-party tools.</a:t>
            </a:r>
            <a:endParaRPr sz="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2"/>
          <p:cNvSpPr txBox="1"/>
          <p:nvPr>
            <p:ph idx="4294967295" type="ctrTitle"/>
          </p:nvPr>
        </p:nvSpPr>
        <p:spPr>
          <a:xfrm>
            <a:off x="348525" y="816450"/>
            <a:ext cx="6140400" cy="351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</a:pPr>
            <a:r>
              <a:rPr b="1" i="0" lang="en" sz="2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Thank you</a:t>
            </a:r>
            <a:r>
              <a:rPr b="1" i="0" lang="en" sz="28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b="1" i="0" sz="2800" u="none" cap="none" strike="noStrike">
              <a:solidFill>
                <a:schemeClr val="accen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64" name="Google Shape;264;p42"/>
          <p:cNvCxnSpPr/>
          <p:nvPr/>
        </p:nvCxnSpPr>
        <p:spPr>
          <a:xfrm>
            <a:off x="348525" y="342900"/>
            <a:ext cx="8446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5" name="Google Shape;265;p42"/>
          <p:cNvCxnSpPr/>
          <p:nvPr/>
        </p:nvCxnSpPr>
        <p:spPr>
          <a:xfrm>
            <a:off x="348525" y="4800600"/>
            <a:ext cx="8446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3"/>
          <p:cNvSpPr txBox="1"/>
          <p:nvPr>
            <p:ph idx="4294967295" type="subTitle"/>
          </p:nvPr>
        </p:nvSpPr>
        <p:spPr>
          <a:xfrm>
            <a:off x="348525" y="342900"/>
            <a:ext cx="19182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400"/>
              <a:buFont typeface="Inter Medium"/>
              <a:buNone/>
            </a:pPr>
            <a:r>
              <a:rPr b="1" i="0" lang="en" sz="1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AGENDA</a:t>
            </a:r>
            <a:endParaRPr b="1" i="0" sz="10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47" name="Google Shape;147;p33"/>
          <p:cNvCxnSpPr/>
          <p:nvPr/>
        </p:nvCxnSpPr>
        <p:spPr>
          <a:xfrm>
            <a:off x="348525" y="342900"/>
            <a:ext cx="8446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descr="agenda_0" id="148" name="Google Shape;148;p33"/>
          <p:cNvSpPr txBox="1"/>
          <p:nvPr/>
        </p:nvSpPr>
        <p:spPr>
          <a:xfrm>
            <a:off x="348525" y="915600"/>
            <a:ext cx="4220400" cy="366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•"/>
            </a:pPr>
            <a:r>
              <a:rPr b="0" i="0" lang="en" sz="1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Introduction to Visual Studio Code</a:t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•"/>
            </a:pPr>
            <a:r>
              <a:rPr b="0" i="0" lang="en" sz="1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Key Features of Visual Studio Code</a:t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•"/>
            </a:pPr>
            <a:r>
              <a:rPr b="0" i="0" lang="en" sz="1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Popular Extensions</a:t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•"/>
            </a:pPr>
            <a:r>
              <a:rPr b="0" i="0" lang="en" sz="1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Workflow Integration in VS Code</a:t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•"/>
            </a:pPr>
            <a:r>
              <a:rPr b="0" i="0" lang="en" sz="1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Project Management with Jira</a:t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•"/>
            </a:pPr>
            <a:r>
              <a:rPr b="0" i="0" lang="en" sz="1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Project Management with Trello</a:t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•"/>
            </a:pPr>
            <a:r>
              <a:rPr b="0" i="0" lang="en" sz="1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CI/CD with Jenkins</a:t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•"/>
            </a:pPr>
            <a:r>
              <a:rPr b="0" i="0" lang="en" sz="1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CI/CD with GitHub Actions</a:t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49" name="Google Shape;149;p33"/>
          <p:cNvCxnSpPr/>
          <p:nvPr/>
        </p:nvCxnSpPr>
        <p:spPr>
          <a:xfrm>
            <a:off x="348525" y="4800600"/>
            <a:ext cx="8446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itle" id="154" name="Google Shape;154;p34"/>
          <p:cNvSpPr txBox="1"/>
          <p:nvPr>
            <p:ph type="title"/>
          </p:nvPr>
        </p:nvSpPr>
        <p:spPr>
          <a:xfrm>
            <a:off x="348525" y="356200"/>
            <a:ext cx="53676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ts val="990"/>
              <a:buNone/>
            </a:pPr>
            <a:r>
              <a:rPr lang="en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Introduction to Visual Studio Code</a:t>
            </a:r>
            <a:endParaRPr sz="9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55" name="Google Shape;155;p34"/>
          <p:cNvCxnSpPr/>
          <p:nvPr/>
        </p:nvCxnSpPr>
        <p:spPr>
          <a:xfrm>
            <a:off x="348525" y="342900"/>
            <a:ext cx="8446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" name="Google Shape;156;p34"/>
          <p:cNvCxnSpPr/>
          <p:nvPr/>
        </p:nvCxnSpPr>
        <p:spPr>
          <a:xfrm>
            <a:off x="348525" y="4800600"/>
            <a:ext cx="8446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descr="detail_0" id="157" name="Google Shape;157;p34"/>
          <p:cNvSpPr txBox="1"/>
          <p:nvPr>
            <p:ph idx="1" type="body"/>
          </p:nvPr>
        </p:nvSpPr>
        <p:spPr>
          <a:xfrm>
            <a:off x="3200050" y="2814853"/>
            <a:ext cx="55953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-200025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Helvetica Neue"/>
              <a:buChar char="●"/>
            </a:pPr>
            <a:r>
              <a:rPr lang="en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Visual Studio Code (VS Code) is a powerful, open-source code editor developed by Microsoft.</a:t>
            </a:r>
            <a:endParaRPr sz="9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0025" lvl="0" marL="3429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Helvetica Neue"/>
              <a:buChar char="●"/>
            </a:pPr>
            <a:r>
              <a:rPr lang="en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Highly customizable with a user-friendly interface and extensive settings for personalized development environments.</a:t>
            </a:r>
            <a:endParaRPr sz="9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0025" lvl="0" marL="3429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Helvetica Neue"/>
              <a:buChar char="●"/>
            </a:pPr>
            <a:r>
              <a:rPr lang="en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Supports multiple programming languages including JavaScript, Python, HTML, CSS, and many more through built-in features and extensions.</a:t>
            </a:r>
            <a:endParaRPr sz="9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0025" lvl="0" marL="3429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900"/>
              <a:buFont typeface="Helvetica Neue"/>
              <a:buChar char="●"/>
            </a:pPr>
            <a:r>
              <a:rPr lang="en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Vast ecosystem of extensions available to enhance development workflow, including integrations for debugging, linting, and version control.</a:t>
            </a:r>
            <a:endParaRPr sz="9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8" name="Google Shape;158;p34"/>
          <p:cNvPicPr preferRelativeResize="0"/>
          <p:nvPr/>
        </p:nvPicPr>
        <p:blipFill rotWithShape="1">
          <a:blip r:embed="rId3">
            <a:alphaModFix/>
          </a:blip>
          <a:srcRect b="11751" l="0" r="0" t="11743"/>
          <a:stretch/>
        </p:blipFill>
        <p:spPr>
          <a:xfrm>
            <a:off x="348525" y="856100"/>
            <a:ext cx="3936357" cy="179596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descr="header_0" id="159" name="Google Shape;159;p34"/>
          <p:cNvSpPr txBox="1"/>
          <p:nvPr>
            <p:ph idx="4294967295" type="subTitle"/>
          </p:nvPr>
        </p:nvSpPr>
        <p:spPr>
          <a:xfrm>
            <a:off x="348525" y="2814850"/>
            <a:ext cx="2604900" cy="16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400"/>
              <a:buFont typeface="Inter Medium"/>
              <a:buNone/>
            </a:pPr>
            <a:r>
              <a:rPr b="0" i="0" lang="en" sz="1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Overview of Visual Studio Code</a:t>
            </a:r>
            <a:endParaRPr b="0" i="0" sz="10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4" name="Google Shape;164;p35"/>
          <p:cNvCxnSpPr/>
          <p:nvPr/>
        </p:nvCxnSpPr>
        <p:spPr>
          <a:xfrm>
            <a:off x="348525" y="342900"/>
            <a:ext cx="8446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5" name="Google Shape;165;p35"/>
          <p:cNvCxnSpPr/>
          <p:nvPr/>
        </p:nvCxnSpPr>
        <p:spPr>
          <a:xfrm>
            <a:off x="348525" y="4800600"/>
            <a:ext cx="8446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descr="header_1" id="166" name="Google Shape;166;p35"/>
          <p:cNvSpPr txBox="1"/>
          <p:nvPr>
            <p:ph idx="4294967295" type="subTitle"/>
          </p:nvPr>
        </p:nvSpPr>
        <p:spPr>
          <a:xfrm>
            <a:off x="4114425" y="2768503"/>
            <a:ext cx="1487100" cy="9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400"/>
              <a:buFont typeface="Inter Medium"/>
              <a:buNone/>
            </a:pPr>
            <a:r>
              <a:rPr b="0" i="0" lang="en" sz="1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Version Control</a:t>
            </a:r>
            <a:endParaRPr b="0" i="0" sz="10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detail_1" id="167" name="Google Shape;167;p35"/>
          <p:cNvSpPr txBox="1"/>
          <p:nvPr>
            <p:ph idx="1" type="body"/>
          </p:nvPr>
        </p:nvSpPr>
        <p:spPr>
          <a:xfrm>
            <a:off x="5732523" y="2768450"/>
            <a:ext cx="2949000" cy="9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400"/>
              <a:buNone/>
            </a:pPr>
            <a:r>
              <a:rPr lang="en" sz="1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Built-in Git support, GitLens extension for advanced Git features like blame annotations and repository insights.</a:t>
            </a:r>
            <a:endParaRPr sz="10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header_2" id="168" name="Google Shape;168;p35"/>
          <p:cNvSpPr txBox="1"/>
          <p:nvPr>
            <p:ph idx="4294967295" type="subTitle"/>
          </p:nvPr>
        </p:nvSpPr>
        <p:spPr>
          <a:xfrm>
            <a:off x="4114425" y="3835623"/>
            <a:ext cx="1487100" cy="9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400"/>
              <a:buFont typeface="Inter Medium"/>
              <a:buNone/>
            </a:pPr>
            <a:r>
              <a:rPr b="0" i="0" lang="en" sz="1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Extensions</a:t>
            </a:r>
            <a:endParaRPr b="0" i="0" sz="10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detail_2" id="169" name="Google Shape;169;p35"/>
          <p:cNvSpPr txBox="1"/>
          <p:nvPr>
            <p:ph idx="1" type="body"/>
          </p:nvPr>
        </p:nvSpPr>
        <p:spPr>
          <a:xfrm>
            <a:off x="5732523" y="3835575"/>
            <a:ext cx="2949000" cy="9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400"/>
              <a:buNone/>
            </a:pPr>
            <a:r>
              <a:rPr lang="en" sz="1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Vast library of extensions like Python, ESLint, Prettier, Django, MongoDB, and Docker to enhance the development workflow.</a:t>
            </a:r>
            <a:endParaRPr sz="10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header_0" id="170" name="Google Shape;170;p35"/>
          <p:cNvSpPr txBox="1"/>
          <p:nvPr>
            <p:ph idx="4294967295" type="subTitle"/>
          </p:nvPr>
        </p:nvSpPr>
        <p:spPr>
          <a:xfrm>
            <a:off x="4114425" y="1701383"/>
            <a:ext cx="1487100" cy="9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400"/>
              <a:buFont typeface="Inter Medium"/>
              <a:buNone/>
            </a:pPr>
            <a:r>
              <a:rPr b="0" i="0" lang="en" sz="1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 Editor</a:t>
            </a:r>
            <a:endParaRPr b="0" i="0" sz="10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detail_0" id="171" name="Google Shape;171;p35"/>
          <p:cNvSpPr txBox="1"/>
          <p:nvPr>
            <p:ph idx="1" type="body"/>
          </p:nvPr>
        </p:nvSpPr>
        <p:spPr>
          <a:xfrm>
            <a:off x="5732523" y="1701325"/>
            <a:ext cx="2949000" cy="9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400"/>
              <a:buNone/>
            </a:pPr>
            <a:r>
              <a:rPr lang="en" sz="1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Syntax highlighting, intelligent code completion, integrated terminal, and support for JSX and React components.</a:t>
            </a:r>
            <a:endParaRPr sz="10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2" name="Google Shape;172;p35"/>
          <p:cNvPicPr preferRelativeResize="0"/>
          <p:nvPr/>
        </p:nvPicPr>
        <p:blipFill rotWithShape="1">
          <a:blip r:embed="rId3">
            <a:alphaModFix/>
          </a:blip>
          <a:srcRect b="6239" l="0" r="0" t="6231"/>
          <a:stretch/>
        </p:blipFill>
        <p:spPr>
          <a:xfrm>
            <a:off x="2949724" y="1701325"/>
            <a:ext cx="956098" cy="822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35"/>
          <p:cNvPicPr preferRelativeResize="0"/>
          <p:nvPr/>
        </p:nvPicPr>
        <p:blipFill rotWithShape="1">
          <a:blip r:embed="rId4">
            <a:alphaModFix/>
          </a:blip>
          <a:srcRect b="0" l="426" r="436" t="0"/>
          <a:stretch/>
        </p:blipFill>
        <p:spPr>
          <a:xfrm>
            <a:off x="2949727" y="2768441"/>
            <a:ext cx="956099" cy="8229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5"/>
          <p:cNvPicPr preferRelativeResize="0"/>
          <p:nvPr/>
        </p:nvPicPr>
        <p:blipFill rotWithShape="1">
          <a:blip r:embed="rId5">
            <a:alphaModFix/>
          </a:blip>
          <a:srcRect b="0" l="641" r="641" t="0"/>
          <a:stretch/>
        </p:blipFill>
        <p:spPr>
          <a:xfrm>
            <a:off x="2949725" y="3759608"/>
            <a:ext cx="956099" cy="822853"/>
          </a:xfrm>
          <a:prstGeom prst="rect">
            <a:avLst/>
          </a:prstGeom>
          <a:noFill/>
          <a:ln>
            <a:noFill/>
          </a:ln>
        </p:spPr>
      </p:pic>
      <p:sp>
        <p:nvSpPr>
          <p:cNvPr descr="title" id="175" name="Google Shape;175;p35"/>
          <p:cNvSpPr txBox="1"/>
          <p:nvPr>
            <p:ph type="title"/>
          </p:nvPr>
        </p:nvSpPr>
        <p:spPr>
          <a:xfrm>
            <a:off x="348525" y="387900"/>
            <a:ext cx="2845200" cy="3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Key Features of Visual Studio Code</a:t>
            </a:r>
            <a:endParaRPr sz="3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36"/>
          <p:cNvCxnSpPr/>
          <p:nvPr/>
        </p:nvCxnSpPr>
        <p:spPr>
          <a:xfrm>
            <a:off x="348525" y="342900"/>
            <a:ext cx="8446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1" name="Google Shape;181;p36"/>
          <p:cNvCxnSpPr/>
          <p:nvPr/>
        </p:nvCxnSpPr>
        <p:spPr>
          <a:xfrm>
            <a:off x="348525" y="4800600"/>
            <a:ext cx="8446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descr="header_1" id="182" name="Google Shape;182;p36"/>
          <p:cNvSpPr txBox="1"/>
          <p:nvPr>
            <p:ph idx="4294967295" type="subTitle"/>
          </p:nvPr>
        </p:nvSpPr>
        <p:spPr>
          <a:xfrm>
            <a:off x="4114425" y="2768503"/>
            <a:ext cx="1487100" cy="9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400"/>
              <a:buFont typeface="Inter Medium"/>
              <a:buNone/>
            </a:pPr>
            <a:r>
              <a:rPr b="0" i="0" lang="en" sz="1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ESLint</a:t>
            </a:r>
            <a:endParaRPr b="0" i="0" sz="10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detail_1" id="183" name="Google Shape;183;p36"/>
          <p:cNvSpPr txBox="1"/>
          <p:nvPr>
            <p:ph idx="1" type="body"/>
          </p:nvPr>
        </p:nvSpPr>
        <p:spPr>
          <a:xfrm>
            <a:off x="5732523" y="2768450"/>
            <a:ext cx="2949000" cy="9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400"/>
              <a:buNone/>
            </a:pPr>
            <a:r>
              <a:rPr lang="en" sz="1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Integrates ESLint for linting JavaScript/React code, offering auto-fixing of issues.</a:t>
            </a:r>
            <a:endParaRPr sz="10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header_2" id="184" name="Google Shape;184;p36"/>
          <p:cNvSpPr txBox="1"/>
          <p:nvPr>
            <p:ph idx="4294967295" type="subTitle"/>
          </p:nvPr>
        </p:nvSpPr>
        <p:spPr>
          <a:xfrm>
            <a:off x="4114425" y="3835623"/>
            <a:ext cx="1487100" cy="9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400"/>
              <a:buFont typeface="Inter Medium"/>
              <a:buNone/>
            </a:pPr>
            <a:r>
              <a:rPr b="0" i="0" lang="en" sz="1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Prettier</a:t>
            </a:r>
            <a:endParaRPr b="0" i="0" sz="10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detail_2" id="185" name="Google Shape;185;p36"/>
          <p:cNvSpPr txBox="1"/>
          <p:nvPr>
            <p:ph idx="1" type="body"/>
          </p:nvPr>
        </p:nvSpPr>
        <p:spPr>
          <a:xfrm>
            <a:off x="5732523" y="3835575"/>
            <a:ext cx="2949000" cy="9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400"/>
              <a:buNone/>
            </a:pPr>
            <a:r>
              <a:rPr lang="en" sz="1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Ensures consistent code style by formatting code automatically.</a:t>
            </a:r>
            <a:endParaRPr sz="10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header_0" id="186" name="Google Shape;186;p36"/>
          <p:cNvSpPr txBox="1"/>
          <p:nvPr>
            <p:ph idx="4294967295" type="subTitle"/>
          </p:nvPr>
        </p:nvSpPr>
        <p:spPr>
          <a:xfrm>
            <a:off x="4114425" y="1701383"/>
            <a:ext cx="1487100" cy="9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400"/>
              <a:buFont typeface="Inter Medium"/>
              <a:buNone/>
            </a:pPr>
            <a:r>
              <a:rPr b="0" i="0" lang="en" sz="1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Python</a:t>
            </a:r>
            <a:endParaRPr b="0" i="0" sz="10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detail_0" id="187" name="Google Shape;187;p36"/>
          <p:cNvSpPr txBox="1"/>
          <p:nvPr>
            <p:ph idx="1" type="body"/>
          </p:nvPr>
        </p:nvSpPr>
        <p:spPr>
          <a:xfrm>
            <a:off x="5732523" y="1701325"/>
            <a:ext cx="2949000" cy="9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400"/>
              <a:buNone/>
            </a:pPr>
            <a:r>
              <a:rPr lang="en" sz="1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Provides support for linting, debugging, IntelliSense, and code navigation for Python development.</a:t>
            </a:r>
            <a:endParaRPr sz="10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8" name="Google Shape;188;p36"/>
          <p:cNvPicPr preferRelativeResize="0"/>
          <p:nvPr/>
        </p:nvPicPr>
        <p:blipFill rotWithShape="1">
          <a:blip r:embed="rId3">
            <a:alphaModFix/>
          </a:blip>
          <a:srcRect b="6971" l="0" r="0" t="6962"/>
          <a:stretch/>
        </p:blipFill>
        <p:spPr>
          <a:xfrm>
            <a:off x="2949724" y="1701325"/>
            <a:ext cx="956100" cy="8229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36"/>
          <p:cNvPicPr preferRelativeResize="0"/>
          <p:nvPr/>
        </p:nvPicPr>
        <p:blipFill rotWithShape="1">
          <a:blip r:embed="rId4">
            <a:alphaModFix/>
          </a:blip>
          <a:srcRect b="0" l="1209" r="1209" t="0"/>
          <a:stretch/>
        </p:blipFill>
        <p:spPr>
          <a:xfrm>
            <a:off x="2949727" y="2768441"/>
            <a:ext cx="956099" cy="822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6"/>
          <p:cNvPicPr preferRelativeResize="0"/>
          <p:nvPr/>
        </p:nvPicPr>
        <p:blipFill rotWithShape="1">
          <a:blip r:embed="rId5">
            <a:alphaModFix/>
          </a:blip>
          <a:srcRect b="14976" l="0" r="0" t="14970"/>
          <a:stretch/>
        </p:blipFill>
        <p:spPr>
          <a:xfrm>
            <a:off x="2949725" y="3759608"/>
            <a:ext cx="956099" cy="822853"/>
          </a:xfrm>
          <a:prstGeom prst="rect">
            <a:avLst/>
          </a:prstGeom>
          <a:noFill/>
          <a:ln>
            <a:noFill/>
          </a:ln>
        </p:spPr>
      </p:pic>
      <p:sp>
        <p:nvSpPr>
          <p:cNvPr descr="title" id="191" name="Google Shape;191;p36"/>
          <p:cNvSpPr txBox="1"/>
          <p:nvPr>
            <p:ph type="title"/>
          </p:nvPr>
        </p:nvSpPr>
        <p:spPr>
          <a:xfrm>
            <a:off x="348525" y="387900"/>
            <a:ext cx="2845200" cy="3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Popular Extensions</a:t>
            </a:r>
            <a:endParaRPr sz="3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itle" id="196" name="Google Shape;196;p37"/>
          <p:cNvSpPr txBox="1"/>
          <p:nvPr>
            <p:ph type="title"/>
          </p:nvPr>
        </p:nvSpPr>
        <p:spPr>
          <a:xfrm>
            <a:off x="348525" y="356200"/>
            <a:ext cx="53676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ts val="990"/>
              <a:buNone/>
            </a:pPr>
            <a:r>
              <a:rPr lang="en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Workflow Integration in VS Code</a:t>
            </a:r>
            <a:endParaRPr sz="9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97" name="Google Shape;197;p37"/>
          <p:cNvCxnSpPr/>
          <p:nvPr/>
        </p:nvCxnSpPr>
        <p:spPr>
          <a:xfrm>
            <a:off x="348525" y="342900"/>
            <a:ext cx="8446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descr="detail_0" id="198" name="Google Shape;198;p37"/>
          <p:cNvSpPr txBox="1"/>
          <p:nvPr/>
        </p:nvSpPr>
        <p:spPr>
          <a:xfrm>
            <a:off x="348525" y="2038175"/>
            <a:ext cx="1968600" cy="11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Clone the repository and open it in VS Code. Configure workspace settings and install necessary extensions to tailor the environment to your project's needs.</a:t>
            </a:r>
            <a:endParaRPr b="0" i="0" sz="900" u="none" cap="none" strike="noStrike">
              <a:solidFill>
                <a:schemeClr val="lt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detail_1" id="199" name="Google Shape;199;p37"/>
          <p:cNvSpPr txBox="1"/>
          <p:nvPr/>
        </p:nvSpPr>
        <p:spPr>
          <a:xfrm>
            <a:off x="2472430" y="2038175"/>
            <a:ext cx="1968600" cy="11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Write and organize your code using VS Code's powerful editor features like syntax highlighting, code completion, and integrated terminal. Utilize Git integration for efficient version control.</a:t>
            </a:r>
            <a:endParaRPr b="0" i="0" sz="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detail_2" id="200" name="Google Shape;200;p37"/>
          <p:cNvSpPr txBox="1"/>
          <p:nvPr/>
        </p:nvSpPr>
        <p:spPr>
          <a:xfrm>
            <a:off x="4596336" y="2038175"/>
            <a:ext cx="1968600" cy="11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unit tests using integrated test runners. Debug both frontend and backend code with VS Code's robust debugging tools, ensuring code quality and functionality.</a:t>
            </a:r>
            <a:endParaRPr b="0" i="0" sz="900" u="none" cap="none" strike="noStrike">
              <a:solidFill>
                <a:schemeClr val="lt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header_0" id="201" name="Google Shape;201;p37"/>
          <p:cNvSpPr txBox="1"/>
          <p:nvPr/>
        </p:nvSpPr>
        <p:spPr>
          <a:xfrm>
            <a:off x="348525" y="1382500"/>
            <a:ext cx="1968600" cy="5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Setup Project Workspace</a:t>
            </a:r>
            <a:endParaRPr b="1" i="0" sz="1400" u="none" cap="none" strike="noStrike">
              <a:solidFill>
                <a:schemeClr val="lt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header_1" id="202" name="Google Shape;202;p37"/>
          <p:cNvSpPr txBox="1"/>
          <p:nvPr/>
        </p:nvSpPr>
        <p:spPr>
          <a:xfrm>
            <a:off x="2472429" y="1382500"/>
            <a:ext cx="1968600" cy="5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 Development</a:t>
            </a:r>
            <a:endParaRPr b="1" i="0" sz="14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header_2" id="203" name="Google Shape;203;p37"/>
          <p:cNvSpPr txBox="1"/>
          <p:nvPr/>
        </p:nvSpPr>
        <p:spPr>
          <a:xfrm>
            <a:off x="4596334" y="1382500"/>
            <a:ext cx="1968600" cy="5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Testing and Debugging</a:t>
            </a:r>
            <a:endParaRPr b="1" i="0" sz="1400" u="none" cap="none" strike="noStrike">
              <a:solidFill>
                <a:schemeClr val="lt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detail_3" id="204" name="Google Shape;204;p37"/>
          <p:cNvSpPr txBox="1"/>
          <p:nvPr/>
        </p:nvSpPr>
        <p:spPr>
          <a:xfrm>
            <a:off x="6720258" y="2038175"/>
            <a:ext cx="1968600" cy="11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Manage Docker containers and configurations directly within VS Code. Use terminal commands to interact with deployment pipelines and deploy applications smoothly.</a:t>
            </a:r>
            <a:endParaRPr b="0" i="0" sz="900" u="none" cap="none" strike="noStrike">
              <a:solidFill>
                <a:schemeClr val="lt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header_3" id="205" name="Google Shape;205;p37"/>
          <p:cNvSpPr txBox="1"/>
          <p:nvPr/>
        </p:nvSpPr>
        <p:spPr>
          <a:xfrm>
            <a:off x="6720255" y="1382500"/>
            <a:ext cx="1968600" cy="5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Deployment</a:t>
            </a:r>
            <a:endParaRPr b="1" i="0" sz="1400" u="none" cap="none" strike="noStrike">
              <a:solidFill>
                <a:schemeClr val="lt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deliverable_0" id="206" name="Google Shape;206;p37"/>
          <p:cNvSpPr txBox="1"/>
          <p:nvPr/>
        </p:nvSpPr>
        <p:spPr>
          <a:xfrm>
            <a:off x="348525" y="3174400"/>
            <a:ext cx="1968600" cy="11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Repository clone</a:t>
            </a:r>
            <a:endParaRPr b="0" i="0" sz="1000" u="none" cap="none" strike="noStrike">
              <a:solidFill>
                <a:schemeClr val="lt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Workspace settings</a:t>
            </a:r>
            <a:endParaRPr b="0" i="0" sz="1000" u="none" cap="none" strike="noStrike">
              <a:solidFill>
                <a:schemeClr val="lt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Necessary extensions installed</a:t>
            </a:r>
            <a:endParaRPr b="0" i="0" sz="1000" u="none" cap="none" strike="noStrike">
              <a:solidFill>
                <a:schemeClr val="lt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deliverable_1" id="207" name="Google Shape;207;p37"/>
          <p:cNvSpPr txBox="1"/>
          <p:nvPr/>
        </p:nvSpPr>
        <p:spPr>
          <a:xfrm>
            <a:off x="2472430" y="3174400"/>
            <a:ext cx="1968600" cy="11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Structured codebase</a:t>
            </a:r>
            <a:endParaRPr b="0" i="0" sz="10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Version control with Git</a:t>
            </a:r>
            <a:endParaRPr b="0" i="0" sz="10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Integrated terminal usage</a:t>
            </a:r>
            <a:endParaRPr b="0" i="0" sz="10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deliverable_2" id="208" name="Google Shape;208;p37"/>
          <p:cNvSpPr txBox="1"/>
          <p:nvPr/>
        </p:nvSpPr>
        <p:spPr>
          <a:xfrm>
            <a:off x="4596336" y="3174400"/>
            <a:ext cx="1968600" cy="11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Unit test results</a:t>
            </a:r>
            <a:endParaRPr b="0" i="0" sz="1000" u="none" cap="none" strike="noStrike">
              <a:solidFill>
                <a:schemeClr val="lt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Debugging configurations</a:t>
            </a:r>
            <a:endParaRPr b="0" i="0" sz="1000" u="none" cap="none" strike="noStrike">
              <a:solidFill>
                <a:schemeClr val="lt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Error-free codebase</a:t>
            </a:r>
            <a:endParaRPr b="0" i="0" sz="1000" u="none" cap="none" strike="noStrike">
              <a:solidFill>
                <a:schemeClr val="lt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deliverable_3" id="209" name="Google Shape;209;p37"/>
          <p:cNvSpPr txBox="1"/>
          <p:nvPr/>
        </p:nvSpPr>
        <p:spPr>
          <a:xfrm>
            <a:off x="6720258" y="3174400"/>
            <a:ext cx="1968600" cy="11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Docker container setup</a:t>
            </a:r>
            <a:endParaRPr b="0" i="0" sz="900" u="none" cap="none" strike="noStrike">
              <a:solidFill>
                <a:schemeClr val="lt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Deployment scripts</a:t>
            </a:r>
            <a:endParaRPr b="0" i="0" sz="900" u="none" cap="none" strike="noStrike">
              <a:solidFill>
                <a:schemeClr val="lt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Successful application deployment</a:t>
            </a:r>
            <a:endParaRPr b="0" i="0" sz="900" u="none" cap="none" strike="noStrike">
              <a:solidFill>
                <a:schemeClr val="lt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10" name="Google Shape;210;p37"/>
          <p:cNvCxnSpPr/>
          <p:nvPr/>
        </p:nvCxnSpPr>
        <p:spPr>
          <a:xfrm>
            <a:off x="348525" y="4800600"/>
            <a:ext cx="8446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itle" id="215" name="Google Shape;215;p38"/>
          <p:cNvSpPr txBox="1"/>
          <p:nvPr>
            <p:ph type="title"/>
          </p:nvPr>
        </p:nvSpPr>
        <p:spPr>
          <a:xfrm>
            <a:off x="348525" y="356200"/>
            <a:ext cx="53676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44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Project Management with Jira</a:t>
            </a:r>
            <a:endParaRPr sz="44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16" name="Google Shape;216;p38"/>
          <p:cNvCxnSpPr/>
          <p:nvPr/>
        </p:nvCxnSpPr>
        <p:spPr>
          <a:xfrm>
            <a:off x="348525" y="342900"/>
            <a:ext cx="8446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7" name="Google Shape;217;p38"/>
          <p:cNvCxnSpPr/>
          <p:nvPr/>
        </p:nvCxnSpPr>
        <p:spPr>
          <a:xfrm>
            <a:off x="348525" y="4800600"/>
            <a:ext cx="8446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descr="header_0" id="218" name="Google Shape;218;p38"/>
          <p:cNvSpPr txBox="1"/>
          <p:nvPr>
            <p:ph idx="4294967295" type="subTitle"/>
          </p:nvPr>
        </p:nvSpPr>
        <p:spPr>
          <a:xfrm>
            <a:off x="1811394" y="2019708"/>
            <a:ext cx="2110500" cy="12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400"/>
              <a:buFont typeface="Inter Medium"/>
              <a:buNone/>
            </a:pPr>
            <a:r>
              <a:rPr b="0" i="0" lang="en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Features</a:t>
            </a:r>
            <a:endParaRPr b="0" i="0" sz="12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19" name="Google Shape;21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8525" y="2072663"/>
            <a:ext cx="1188721" cy="11887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8"/>
          <p:cNvPicPr preferRelativeResize="0"/>
          <p:nvPr/>
        </p:nvPicPr>
        <p:blipFill rotWithShape="1">
          <a:blip r:embed="rId4">
            <a:alphaModFix/>
          </a:blip>
          <a:srcRect b="0" l="7000" r="6999" t="0"/>
          <a:stretch/>
        </p:blipFill>
        <p:spPr>
          <a:xfrm>
            <a:off x="348525" y="3450038"/>
            <a:ext cx="1188720" cy="1188720"/>
          </a:xfrm>
          <a:prstGeom prst="rect">
            <a:avLst/>
          </a:prstGeom>
          <a:noFill/>
          <a:ln>
            <a:noFill/>
          </a:ln>
        </p:spPr>
      </p:pic>
      <p:sp>
        <p:nvSpPr>
          <p:cNvPr descr="detail_0" id="221" name="Google Shape;221;p38"/>
          <p:cNvSpPr txBox="1"/>
          <p:nvPr>
            <p:ph idx="1" type="body"/>
          </p:nvPr>
        </p:nvSpPr>
        <p:spPr>
          <a:xfrm>
            <a:off x="4014753" y="2019625"/>
            <a:ext cx="4323300" cy="12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400"/>
              <a:buNone/>
            </a:pPr>
            <a:r>
              <a:rPr lang="en"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Issue Tracking: Create and manage issues, stories, tasks, and bugs. Sprint Planning: Organize tasks into sprints, set priorities, and track progress. Agile Boards: Kanban and Scrum boards for visual task management.</a:t>
            </a:r>
            <a:endParaRPr sz="1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header_1" id="222" name="Google Shape;222;p38"/>
          <p:cNvSpPr txBox="1"/>
          <p:nvPr>
            <p:ph idx="4294967295" type="subTitle"/>
          </p:nvPr>
        </p:nvSpPr>
        <p:spPr>
          <a:xfrm>
            <a:off x="1811400" y="3397078"/>
            <a:ext cx="2110500" cy="12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400"/>
              <a:buFont typeface="Inter Medium"/>
              <a:buNone/>
            </a:pPr>
            <a:r>
              <a:rPr b="0" i="0" lang="en" sz="1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Workflow Integration</a:t>
            </a:r>
            <a:endParaRPr b="0" i="0" sz="12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detail_1" id="223" name="Google Shape;223;p38"/>
          <p:cNvSpPr txBox="1"/>
          <p:nvPr>
            <p:ph idx="1" type="body"/>
          </p:nvPr>
        </p:nvSpPr>
        <p:spPr>
          <a:xfrm>
            <a:off x="4014759" y="3396995"/>
            <a:ext cx="4323300" cy="12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400"/>
              <a:buNone/>
            </a:pPr>
            <a:r>
              <a:rPr lang="en"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Backlog Management: Create a product backlog with detailed user stories and tasks. Sprint Execution: Plan sprints, assign tasks to team members, and track progress. Daily Standups: Use boards to conduct daily standup meetings and track task updates.</a:t>
            </a:r>
            <a:endParaRPr sz="1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header_0" id="228" name="Google Shape;228;p39"/>
          <p:cNvSpPr txBox="1"/>
          <p:nvPr>
            <p:ph idx="4294967295" type="subTitle"/>
          </p:nvPr>
        </p:nvSpPr>
        <p:spPr>
          <a:xfrm>
            <a:off x="1811394" y="1026595"/>
            <a:ext cx="2110500" cy="12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400"/>
              <a:buFont typeface="Inter Medium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Features Overview</a:t>
            </a:r>
            <a:endParaRPr b="0" i="0" sz="16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title" id="229" name="Google Shape;229;p39"/>
          <p:cNvSpPr txBox="1"/>
          <p:nvPr>
            <p:ph type="title"/>
          </p:nvPr>
        </p:nvSpPr>
        <p:spPr>
          <a:xfrm>
            <a:off x="348525" y="356200"/>
            <a:ext cx="5367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Project Management with Trello</a:t>
            </a:r>
            <a:endParaRPr sz="10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30" name="Google Shape;230;p39"/>
          <p:cNvCxnSpPr/>
          <p:nvPr/>
        </p:nvCxnSpPr>
        <p:spPr>
          <a:xfrm>
            <a:off x="348525" y="342900"/>
            <a:ext cx="8446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1" name="Google Shape;231;p39"/>
          <p:cNvCxnSpPr/>
          <p:nvPr/>
        </p:nvCxnSpPr>
        <p:spPr>
          <a:xfrm>
            <a:off x="348525" y="4800600"/>
            <a:ext cx="8446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32" name="Google Shape;23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8525" y="1079550"/>
            <a:ext cx="1188720" cy="11887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9"/>
          <p:cNvPicPr preferRelativeResize="0"/>
          <p:nvPr/>
        </p:nvPicPr>
        <p:blipFill rotWithShape="1">
          <a:blip r:embed="rId4">
            <a:alphaModFix/>
          </a:blip>
          <a:srcRect b="3148" l="0" r="0" t="3139"/>
          <a:stretch/>
        </p:blipFill>
        <p:spPr>
          <a:xfrm>
            <a:off x="348525" y="2875150"/>
            <a:ext cx="1188721" cy="1188719"/>
          </a:xfrm>
          <a:prstGeom prst="rect">
            <a:avLst/>
          </a:prstGeom>
          <a:noFill/>
          <a:ln>
            <a:noFill/>
          </a:ln>
        </p:spPr>
      </p:pic>
      <p:sp>
        <p:nvSpPr>
          <p:cNvPr descr="detail_0" id="234" name="Google Shape;234;p39"/>
          <p:cNvSpPr txBox="1"/>
          <p:nvPr>
            <p:ph idx="1" type="body"/>
          </p:nvPr>
        </p:nvSpPr>
        <p:spPr>
          <a:xfrm>
            <a:off x="4014753" y="1026513"/>
            <a:ext cx="4323300" cy="12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400"/>
              <a:buNone/>
            </a:pPr>
            <a:r>
              <a:rPr lang="en"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Boards, Lists, and Cards allow for visual organization. Customizable workflows adapt to project needs. Due Dates and Checklists ensure task completion.</a:t>
            </a:r>
            <a:endParaRPr sz="1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header_1" id="235" name="Google Shape;235;p39"/>
          <p:cNvSpPr txBox="1"/>
          <p:nvPr>
            <p:ph idx="4294967295" type="subTitle"/>
          </p:nvPr>
        </p:nvSpPr>
        <p:spPr>
          <a:xfrm>
            <a:off x="1811400" y="2822190"/>
            <a:ext cx="2110500" cy="12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400"/>
              <a:buFont typeface="Inter Medium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Workflow Integration</a:t>
            </a:r>
            <a:endParaRPr b="0" i="0" sz="16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detail_1" id="236" name="Google Shape;236;p39"/>
          <p:cNvSpPr txBox="1"/>
          <p:nvPr>
            <p:ph idx="1" type="body"/>
          </p:nvPr>
        </p:nvSpPr>
        <p:spPr>
          <a:xfrm>
            <a:off x="4014759" y="2822107"/>
            <a:ext cx="4323300" cy="12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400"/>
              <a:buNone/>
            </a:pPr>
            <a:r>
              <a:rPr lang="en"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Create boards for different project areas. Track progress by moving cards. Collaborate in real-time with comments and file attachments.</a:t>
            </a:r>
            <a:endParaRPr sz="1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itle" id="241" name="Google Shape;241;p40"/>
          <p:cNvSpPr txBox="1"/>
          <p:nvPr>
            <p:ph type="title"/>
          </p:nvPr>
        </p:nvSpPr>
        <p:spPr>
          <a:xfrm>
            <a:off x="348525" y="356200"/>
            <a:ext cx="5367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CI/CD with Jenkins</a:t>
            </a:r>
            <a:endParaRPr sz="16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42" name="Google Shape;242;p40"/>
          <p:cNvCxnSpPr/>
          <p:nvPr/>
        </p:nvCxnSpPr>
        <p:spPr>
          <a:xfrm>
            <a:off x="348525" y="342900"/>
            <a:ext cx="8446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3" name="Google Shape;243;p40"/>
          <p:cNvCxnSpPr/>
          <p:nvPr/>
        </p:nvCxnSpPr>
        <p:spPr>
          <a:xfrm>
            <a:off x="348525" y="4800600"/>
            <a:ext cx="8446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descr="header_0" id="244" name="Google Shape;244;p40"/>
          <p:cNvSpPr txBox="1"/>
          <p:nvPr>
            <p:ph idx="4294967295" type="subTitle"/>
          </p:nvPr>
        </p:nvSpPr>
        <p:spPr>
          <a:xfrm>
            <a:off x="348525" y="991900"/>
            <a:ext cx="5367600" cy="4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400"/>
              <a:buFont typeface="Inter Medium"/>
              <a:buNone/>
            </a:pPr>
            <a:r>
              <a:rPr b="0" i="0" lang="en" sz="1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Jenkins Features</a:t>
            </a:r>
            <a:endParaRPr b="0" i="0" sz="10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detail_0" id="245" name="Google Shape;245;p40"/>
          <p:cNvSpPr txBox="1"/>
          <p:nvPr>
            <p:ph idx="1" type="body"/>
          </p:nvPr>
        </p:nvSpPr>
        <p:spPr>
          <a:xfrm>
            <a:off x="659025" y="1428350"/>
            <a:ext cx="5741100" cy="13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-200025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Helvetica Neue"/>
              <a:buChar char="●"/>
            </a:pPr>
            <a:r>
              <a:rPr lang="en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Pipeline Automation: Define CI/CD pipelines using Jenkinsfile.</a:t>
            </a:r>
            <a:endParaRPr sz="9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0025" lvl="0" marL="3429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Helvetica Neue"/>
              <a:buChar char="●"/>
            </a:pPr>
            <a:r>
              <a:rPr lang="en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Plugins: Extensive plugin ecosystem for integration.</a:t>
            </a:r>
            <a:endParaRPr sz="9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0025" lvl="0" marL="34290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900"/>
              <a:buFont typeface="Helvetica Neue"/>
              <a:buChar char="●"/>
            </a:pPr>
            <a:r>
              <a:rPr lang="en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Automated Testing: Run unit tests, integration tests, and security scans.</a:t>
            </a:r>
            <a:endParaRPr sz="9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header_1" id="246" name="Google Shape;246;p40"/>
          <p:cNvSpPr txBox="1"/>
          <p:nvPr>
            <p:ph idx="4294967295" type="subTitle"/>
          </p:nvPr>
        </p:nvSpPr>
        <p:spPr>
          <a:xfrm>
            <a:off x="348525" y="2781950"/>
            <a:ext cx="5367600" cy="4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400"/>
              <a:buFont typeface="Inter Medium"/>
              <a:buNone/>
            </a:pPr>
            <a:r>
              <a:rPr b="0" i="0" lang="en" sz="10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Workflow Integration</a:t>
            </a:r>
            <a:endParaRPr b="0" i="0" sz="10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descr="detail_1" id="247" name="Google Shape;247;p40"/>
          <p:cNvSpPr txBox="1"/>
          <p:nvPr>
            <p:ph idx="1" type="body"/>
          </p:nvPr>
        </p:nvSpPr>
        <p:spPr>
          <a:xfrm>
            <a:off x="659025" y="3218400"/>
            <a:ext cx="5741100" cy="13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-200025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Helvetica Neue"/>
              <a:buChar char="●"/>
            </a:pPr>
            <a:r>
              <a:rPr lang="en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Setup Jenkins: Install and configure necessary plugins.</a:t>
            </a:r>
            <a:endParaRPr sz="9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0025" lvl="0" marL="3429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Helvetica Neue"/>
              <a:buChar char="●"/>
            </a:pPr>
            <a:r>
              <a:rPr lang="en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Create Jenkinsfile: Define build and deployment pipelines.</a:t>
            </a:r>
            <a:endParaRPr sz="9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0025" lvl="0" marL="3429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Helvetica Neue"/>
              <a:buChar char="●"/>
            </a:pPr>
            <a:r>
              <a:rPr lang="en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Integrate with Source Control: Link Jenkins with GitHub for triggering builds.</a:t>
            </a:r>
            <a:endParaRPr sz="9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0025" lvl="0" marL="34290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900"/>
              <a:buFont typeface="Helvetica Neue"/>
              <a:buChar char="●"/>
            </a:pPr>
            <a:r>
              <a:rPr lang="en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Deployment: Automate deployment to staging or production environments.</a:t>
            </a:r>
            <a:endParaRPr sz="9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Custom">
      <a:dk1>
        <a:srgbClr val="0F0F0F"/>
      </a:dk1>
      <a:lt1>
        <a:srgbClr val="FFFFFF"/>
      </a:lt1>
      <a:dk2>
        <a:srgbClr val="595959"/>
      </a:dk2>
      <a:lt2>
        <a:srgbClr val="999494"/>
      </a:lt2>
      <a:accent1>
        <a:srgbClr val="EDF060"/>
      </a:accent1>
      <a:accent2>
        <a:srgbClr val="999999"/>
      </a:accent2>
      <a:accent3>
        <a:srgbClr val="DDE0E4"/>
      </a:accent3>
      <a:accent4>
        <a:srgbClr val="999999"/>
      </a:accent4>
      <a:accent5>
        <a:srgbClr val="5A0001"/>
      </a:accent5>
      <a:accent6>
        <a:srgbClr val="F4F5F6"/>
      </a:accent6>
      <a:hlink>
        <a:srgbClr val="453B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